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92" r:id="rId4"/>
    <p:sldId id="262" r:id="rId5"/>
    <p:sldId id="257" r:id="rId6"/>
    <p:sldId id="282" r:id="rId7"/>
    <p:sldId id="276" r:id="rId8"/>
    <p:sldId id="287" r:id="rId9"/>
    <p:sldId id="275" r:id="rId10"/>
    <p:sldId id="288" r:id="rId11"/>
    <p:sldId id="290" r:id="rId12"/>
    <p:sldId id="291" r:id="rId13"/>
    <p:sldId id="273" r:id="rId14"/>
    <p:sldId id="267" r:id="rId15"/>
    <p:sldId id="265" r:id="rId16"/>
    <p:sldId id="281" r:id="rId17"/>
    <p:sldId id="286" r:id="rId18"/>
    <p:sldId id="274" r:id="rId19"/>
    <p:sldId id="272" r:id="rId20"/>
    <p:sldId id="259" r:id="rId21"/>
    <p:sldId id="263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4"/>
    <p:restoredTop sz="93708"/>
  </p:normalViewPr>
  <p:slideViewPr>
    <p:cSldViewPr snapToGrid="0" snapToObjects="1">
      <p:cViewPr varScale="1">
        <p:scale>
          <a:sx n="95" d="100"/>
          <a:sy n="95" d="100"/>
        </p:scale>
        <p:origin x="1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C542A-6B86-8B42-B5C0-C92B0ADA6BEC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2A014-CE50-1D42-BC78-F8A03CAE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0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0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CE04-12F5-DE4A-95A0-2854A1F92A43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136D-3B21-7A44-B4D8-001DABAE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19.tiff"/><Relationship Id="rId7" Type="http://schemas.openxmlformats.org/officeDocument/2006/relationships/image" Target="../media/image20.tiff"/><Relationship Id="rId8" Type="http://schemas.openxmlformats.org/officeDocument/2006/relationships/image" Target="../media/image2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6" Type="http://schemas.openxmlformats.org/officeDocument/2006/relationships/image" Target="../media/image2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tif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524000" y="731700"/>
            <a:ext cx="7146935" cy="11344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Helvetica"/>
                <a:cs typeface="Helvetica"/>
              </a:rPr>
              <a:t>The Longest Expansion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7374" y="1965799"/>
            <a:ext cx="552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400" dirty="0" smtClean="0">
                <a:latin typeface="Helvetica"/>
                <a:cs typeface="Helvetica"/>
              </a:rPr>
              <a:t>…</a:t>
            </a:r>
            <a:r>
              <a:rPr lang="en-US" sz="2400" dirty="0" smtClean="0">
                <a:latin typeface="Helvetica"/>
                <a:cs typeface="Helvetica"/>
              </a:rPr>
              <a:t>and what it means for you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2397" y="5304917"/>
            <a:ext cx="182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163879" y="111385"/>
            <a:ext cx="7808642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Very long leading indicator still good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33659"/>
            <a:ext cx="8756220" cy="4867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3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163879" y="111385"/>
            <a:ext cx="7808642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What’s keeping Fed from </a:t>
            </a:r>
            <a:r>
              <a:rPr lang="en-US" sz="3200" dirty="0">
                <a:latin typeface="Helvetica"/>
                <a:cs typeface="Helvetica"/>
              </a:rPr>
              <a:t>h</a:t>
            </a:r>
            <a:r>
              <a:rPr lang="en-US" sz="3200" dirty="0" smtClean="0">
                <a:latin typeface="Helvetica"/>
                <a:cs typeface="Helvetica"/>
              </a:rPr>
              <a:t>iking faster?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02392"/>
            <a:ext cx="9021419" cy="4830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163879" y="111385"/>
            <a:ext cx="7808642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/>
                <a:cs typeface="Helvetica"/>
              </a:rPr>
              <a:t>What’s keeping Fed from hiking faster?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030459"/>
            <a:ext cx="8807884" cy="4701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91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Challenge: Low unemployment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6086" y="1762538"/>
            <a:ext cx="2374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unemployment will help solve many problems!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96" y="951963"/>
            <a:ext cx="8359850" cy="4760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52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63878" y="111385"/>
            <a:ext cx="11548817" cy="691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Helvetica"/>
                <a:cs typeface="Helvetica"/>
              </a:rPr>
              <a:t>Can you hold on to your employees?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677" y="1881320"/>
            <a:ext cx="4339141" cy="3252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37" y="1377043"/>
            <a:ext cx="2631117" cy="13661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10945" y="3576225"/>
            <a:ext cx="2427515" cy="217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524" y="1940679"/>
            <a:ext cx="2266449" cy="1535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19" y="3441025"/>
            <a:ext cx="2091381" cy="1566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509" y="3797084"/>
            <a:ext cx="2126766" cy="15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59026" y="111385"/>
            <a:ext cx="11553669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One solution: A bigger labor force.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010" y="833659"/>
            <a:ext cx="9365700" cy="4898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89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59026" y="111385"/>
            <a:ext cx="11553669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Another solution: Relax hiring guidelines.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307" y="1155576"/>
            <a:ext cx="3657813" cy="3657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654" y="1313345"/>
            <a:ext cx="4745179" cy="2132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592" y="3545239"/>
            <a:ext cx="2906268" cy="19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Challenge: Material and labor costs.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07" y="1047374"/>
            <a:ext cx="8467518" cy="4685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8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Solution: Invest for efficiency gains. 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44942"/>
            <a:ext cx="9130748" cy="4775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5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Challenge: Financial instability?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79769"/>
            <a:ext cx="9315181" cy="4752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26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212035" y="111385"/>
            <a:ext cx="7760486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Currently second longest expansion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504" y="1021027"/>
            <a:ext cx="8262215" cy="4592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41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Household debt still falling relative to size of the economy.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78" y="985914"/>
            <a:ext cx="9003447" cy="4746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9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No obvious overinvestment in any one sector.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888538"/>
            <a:ext cx="9389166" cy="49110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6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2560735" y="1635386"/>
            <a:ext cx="4686416" cy="1015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smtClean="0">
                <a:latin typeface="Helvetica"/>
                <a:cs typeface="Helvetica"/>
              </a:rPr>
              <a:t>The end.</a:t>
            </a:r>
            <a:endParaRPr lang="en-US" sz="6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1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Many aspects of the jobs market normalized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21" y="1116544"/>
            <a:ext cx="9144782" cy="4665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76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445025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With all indicators saying the </a:t>
            </a:r>
            <a:r>
              <a:rPr lang="en-US" sz="3200" smtClean="0">
                <a:latin typeface="Helvetica"/>
                <a:cs typeface="Helvetica"/>
              </a:rPr>
              <a:t>expansion has not ended yet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6" y="986627"/>
            <a:ext cx="2599596" cy="2346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382" y="1112838"/>
            <a:ext cx="8581247" cy="4378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5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163879" y="111385"/>
            <a:ext cx="7808642" cy="69133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And will continue for the foreseeable future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19" y="979714"/>
            <a:ext cx="8841306" cy="4661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39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163879" y="111385"/>
            <a:ext cx="7808642" cy="69133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And will continue for the foreseeable future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919" y="902392"/>
            <a:ext cx="8367386" cy="4591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163879" y="111385"/>
            <a:ext cx="7808642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Oregon is no exception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40" y="4334538"/>
            <a:ext cx="2160891" cy="9651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50890"/>
            <a:ext cx="6333354" cy="4733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51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163878" y="111385"/>
            <a:ext cx="11548817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? for the Fed: How low can unemployment go?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060124"/>
            <a:ext cx="8783670" cy="4545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4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65069" y="5977479"/>
            <a:ext cx="4543265" cy="5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/>
                <a:cs typeface="Arial"/>
              </a:rPr>
              <a:t>Timothy A. </a:t>
            </a:r>
            <a:r>
              <a:rPr lang="en-US" sz="1000" dirty="0" err="1" smtClean="0">
                <a:latin typeface="Arial"/>
                <a:cs typeface="Arial"/>
              </a:rPr>
              <a:t>Duy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 …. duy@uoregon.edu ….  </a:t>
            </a:r>
            <a:r>
              <a:rPr lang="en-US" sz="1000" dirty="0" err="1" smtClean="0">
                <a:latin typeface="Arial"/>
                <a:cs typeface="Arial"/>
              </a:rPr>
              <a:t>econforum.uoregon.edu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@</a:t>
            </a:r>
            <a:r>
              <a:rPr lang="en-US" sz="1000" dirty="0" err="1" smtClean="0">
                <a:latin typeface="Arial"/>
                <a:cs typeface="Arial"/>
              </a:rPr>
              <a:t>TimDuy</a:t>
            </a:r>
            <a:r>
              <a:rPr lang="en-US" sz="1000" dirty="0" smtClean="0">
                <a:latin typeface="Arial"/>
                <a:cs typeface="Arial"/>
              </a:rPr>
              <a:t> …. </a:t>
            </a:r>
            <a:r>
              <a:rPr lang="en-US" sz="1000" dirty="0" err="1">
                <a:latin typeface="Arial"/>
                <a:cs typeface="Arial"/>
              </a:rPr>
              <a:t>economistsview.typepad.com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timduy</a:t>
            </a:r>
            <a:r>
              <a:rPr lang="en-US" sz="1000" dirty="0">
                <a:latin typeface="Arial"/>
                <a:cs typeface="Arial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3027"/>
            <a:ext cx="1759380" cy="70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06" y="5977479"/>
            <a:ext cx="2319219" cy="439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832086"/>
            <a:ext cx="8726425" cy="45719"/>
          </a:xfrm>
          <a:prstGeom prst="rect">
            <a:avLst/>
          </a:prstGeom>
          <a:gradFill flip="none" rotWithShape="1">
            <a:gsLst>
              <a:gs pos="30000">
                <a:srgbClr val="008000"/>
              </a:gs>
              <a:gs pos="100000">
                <a:srgbClr val="FFFFFF"/>
              </a:gs>
              <a:gs pos="68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163879" y="111385"/>
            <a:ext cx="7808642" cy="6913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/>
                <a:cs typeface="Helvetica"/>
              </a:rPr>
              <a:t>Interest rates are rising</a:t>
            </a:r>
            <a:r>
              <a:rPr lang="mr-IN" sz="3200" dirty="0" smtClean="0">
                <a:latin typeface="Helvetica"/>
                <a:cs typeface="Helvetica"/>
              </a:rPr>
              <a:t>…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611" y="1127610"/>
            <a:ext cx="8625896" cy="46048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04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458</Words>
  <Application>Microsoft Macintosh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Helvetica</vt:lpstr>
      <vt:lpstr>Arial</vt:lpstr>
      <vt:lpstr>Office Theme</vt:lpstr>
      <vt:lpstr>The Longest Expansion</vt:lpstr>
      <vt:lpstr>Currently second longest expansion…</vt:lpstr>
      <vt:lpstr>Many aspects of the jobs market normalized…</vt:lpstr>
      <vt:lpstr>With all indicators saying the expansion has not ended yet…</vt:lpstr>
      <vt:lpstr>And will continue for the foreseeable future…</vt:lpstr>
      <vt:lpstr>And will continue for the foreseeable future…</vt:lpstr>
      <vt:lpstr>Oregon is no exception…</vt:lpstr>
      <vt:lpstr>? for the Fed: How low can unemployment go?</vt:lpstr>
      <vt:lpstr>Interest rates are rising…</vt:lpstr>
      <vt:lpstr>Very long leading indicator still good…</vt:lpstr>
      <vt:lpstr>What’s keeping Fed from hiking faster?</vt:lpstr>
      <vt:lpstr>What’s keeping Fed from hiking faster?</vt:lpstr>
      <vt:lpstr>Challenge: Low unemployment</vt:lpstr>
      <vt:lpstr>PowerPoint Presentation</vt:lpstr>
      <vt:lpstr>One solution: A bigger labor force.</vt:lpstr>
      <vt:lpstr>Another solution: Relax hiring guidelines.</vt:lpstr>
      <vt:lpstr>Challenge: Material and labor costs.</vt:lpstr>
      <vt:lpstr>Solution: Invest for efficiency gains. </vt:lpstr>
      <vt:lpstr>Challenge: Financial instability?</vt:lpstr>
      <vt:lpstr>Household debt still falling relative to size of the economy.</vt:lpstr>
      <vt:lpstr>No obvious overinvestment in any one sector.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Duy</dc:creator>
  <cp:lastModifiedBy>Timothy Duy</cp:lastModifiedBy>
  <cp:revision>47</cp:revision>
  <dcterms:created xsi:type="dcterms:W3CDTF">2017-10-31T02:59:15Z</dcterms:created>
  <dcterms:modified xsi:type="dcterms:W3CDTF">2018-08-08T16:11:13Z</dcterms:modified>
</cp:coreProperties>
</file>